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7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5E2B-2400-4282-879F-EF65013B4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8B04D-3BFB-4D39-B3CA-801A30C8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9F5434-7FFD-411B-9A94-2ECF4005F2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6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9pPr>
          </a:lstStyle>
          <a:p>
            <a:fld id="{B9B3E531-EC40-432D-8E3C-E33975AB9677}" type="slidenum">
              <a:rPr lang="en-US" sz="1200" smtClean="0"/>
              <a:pPr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043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AC6D0-8408-43DA-8C2E-887A40EB325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9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16" charset="-128"/>
              </a:defRPr>
            </a:lvl9pPr>
          </a:lstStyle>
          <a:p>
            <a:fld id="{46608C2E-30DE-42BB-B11F-FA12082248F8}" type="slidenum">
              <a:rPr lang="en-US" sz="1200" smtClean="0"/>
              <a:pPr/>
              <a:t>13</a:t>
            </a:fld>
            <a:endParaRPr lang="en-US" sz="12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3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DF8B1-811C-4E09-9C46-3DFDE6B410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6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5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4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74F1D71-6658-407A-B8B0-CA08EE99979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4E27BF9-1D0E-416A-B0E6-04F1896CB3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4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12" y="6291486"/>
            <a:ext cx="8957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https://blog.alexa.com/wp-content/uploads/2017/10/B2B-Buyer-Persona-Example.png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7" y="688056"/>
            <a:ext cx="7017528" cy="54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Evaluation and Selection of Target Market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400" dirty="0"/>
              <a:t>Size</a:t>
            </a:r>
          </a:p>
          <a:p>
            <a:pPr lvl="1" eaLnBrk="1" hangingPunct="1"/>
            <a:r>
              <a:rPr lang="en-US" sz="2000" dirty="0"/>
              <a:t>Estimate potential sales </a:t>
            </a:r>
            <a:r>
              <a:rPr lang="en-US" sz="2000" dirty="0" smtClean="0"/>
              <a:t>volume </a:t>
            </a:r>
            <a:r>
              <a:rPr lang="en-US" sz="2000" dirty="0"/>
              <a:t>within each potential segment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Growth</a:t>
            </a:r>
          </a:p>
          <a:p>
            <a:pPr lvl="1" eaLnBrk="1" hangingPunct="1"/>
            <a:r>
              <a:rPr lang="en-US" sz="2000" dirty="0"/>
              <a:t>Segments that are growing are attractive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Level of competition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Capabilities match with the needs of the market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4" y="3008671"/>
            <a:ext cx="3770176" cy="29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81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Selecting the Target Market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Clearly define:</a:t>
            </a:r>
          </a:p>
          <a:p>
            <a:pPr lvl="1"/>
            <a:r>
              <a:rPr lang="en-US" sz="4400" dirty="0"/>
              <a:t>Who is the target market?</a:t>
            </a:r>
          </a:p>
          <a:p>
            <a:pPr lvl="2"/>
            <a:r>
              <a:rPr lang="en-US" sz="2400" dirty="0"/>
              <a:t>What are their needs?</a:t>
            </a:r>
          </a:p>
          <a:p>
            <a:pPr lvl="2"/>
            <a:r>
              <a:rPr lang="en-US" sz="2400" dirty="0"/>
              <a:t>How can we identify them?</a:t>
            </a:r>
          </a:p>
          <a:p>
            <a:pPr lvl="2"/>
            <a:r>
              <a:rPr lang="en-US" sz="2400" dirty="0"/>
              <a:t>What are their purchasing habits and preferences?</a:t>
            </a:r>
          </a:p>
          <a:p>
            <a:pPr lvl="2"/>
            <a:r>
              <a:rPr lang="en-US" sz="2400" dirty="0"/>
              <a:t>How is the product consumed?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983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Market Positioning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 order to determine market positioning, you must consider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Distinctive competence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Sustainable competitive advantage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Once you determine positioning then you can tackle the other marketing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Dynamic process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43" y="4601496"/>
            <a:ext cx="2091519" cy="208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9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5318" y="702156"/>
            <a:ext cx="5821363" cy="5853113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Firms must develop a positioning statement</a:t>
            </a:r>
          </a:p>
          <a:p>
            <a:endParaRPr lang="en-US" sz="2800" dirty="0"/>
          </a:p>
          <a:p>
            <a:r>
              <a:rPr lang="en-US" sz="2800" dirty="0"/>
              <a:t>Customers will buy our product over competitor’s because:  _______________________________</a:t>
            </a:r>
          </a:p>
          <a:p>
            <a:pPr lvl="1"/>
            <a:r>
              <a:rPr lang="en-US" sz="2400" dirty="0"/>
              <a:t>Think about the most compelling reasons</a:t>
            </a:r>
          </a:p>
          <a:p>
            <a:pPr lvl="1"/>
            <a:endParaRPr lang="en-US" sz="2400" dirty="0"/>
          </a:p>
          <a:p>
            <a:r>
              <a:rPr lang="en-US" sz="2800" dirty="0"/>
              <a:t>Should demonstrate why the firm’s offering is different!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A64C682-448A-49BA-A378-00D55C2B9E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6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4000" dirty="0"/>
              <a:t>Building Blocks of Marketing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6"/>
            <a:ext cx="11029615" cy="42673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Segmentation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From this the target market is selected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4500" dirty="0"/>
              <a:t>Positioning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Defined by customers and is the place the product occupies in consumers’ minds</a:t>
            </a:r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endParaRPr lang="en-US" sz="3800" dirty="0"/>
          </a:p>
          <a:p>
            <a:pPr>
              <a:lnSpc>
                <a:spcPct val="90000"/>
              </a:lnSpc>
            </a:pPr>
            <a:r>
              <a:rPr lang="en-US" sz="3800" dirty="0"/>
              <a:t>These form the foundation for your marketing mix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94" y="4058265"/>
            <a:ext cx="342741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0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Four Bases of Segmentation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437" y="1890325"/>
            <a:ext cx="84931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9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Need to understand customer needs</a:t>
            </a:r>
          </a:p>
          <a:p>
            <a:pPr lvl="1"/>
            <a:r>
              <a:rPr lang="en-US" altLang="en-US" dirty="0" smtClean="0"/>
              <a:t>Utilitarian and hedonic</a:t>
            </a:r>
          </a:p>
          <a:p>
            <a:pPr lvl="1"/>
            <a:r>
              <a:rPr lang="en-US" altLang="en-US" dirty="0" smtClean="0"/>
              <a:t>Direct and indirect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Also consider the process of making the purchase decision</a:t>
            </a:r>
          </a:p>
          <a:p>
            <a:pPr lvl="1"/>
            <a:r>
              <a:rPr lang="en-US" altLang="en-US" dirty="0" smtClean="0"/>
              <a:t>Problem recognition</a:t>
            </a:r>
          </a:p>
          <a:p>
            <a:pPr lvl="1"/>
            <a:r>
              <a:rPr lang="en-US" altLang="en-US" dirty="0" smtClean="0"/>
              <a:t>Search for information</a:t>
            </a:r>
          </a:p>
          <a:p>
            <a:pPr lvl="1"/>
            <a:r>
              <a:rPr lang="en-US" altLang="en-US" dirty="0" smtClean="0"/>
              <a:t>Analysis of alternatives</a:t>
            </a:r>
          </a:p>
          <a:p>
            <a:pPr lvl="1"/>
            <a:r>
              <a:rPr lang="en-US" altLang="en-US" dirty="0" smtClean="0"/>
              <a:t>Decision</a:t>
            </a:r>
          </a:p>
          <a:p>
            <a:pPr lvl="1"/>
            <a:r>
              <a:rPr lang="en-US" altLang="en-US" dirty="0" smtClean="0"/>
              <a:t>After purchase evaluation</a:t>
            </a:r>
          </a:p>
          <a:p>
            <a:pPr lvl="1"/>
            <a:endParaRPr lang="en-US" altLang="en-US" dirty="0" smtClean="0"/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1690254" y="5511806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9pPr>
          </a:lstStyle>
          <a:p>
            <a:r>
              <a:rPr lang="en-US" altLang="en-US" sz="1200" dirty="0"/>
              <a:t>Source: </a:t>
            </a:r>
            <a:r>
              <a:rPr lang="en-US" altLang="en-US" sz="1200" dirty="0" err="1"/>
              <a:t>Steenburgh</a:t>
            </a:r>
            <a:r>
              <a:rPr lang="en-US" altLang="en-US" sz="1200" dirty="0"/>
              <a:t> &amp; Avery (2010)</a:t>
            </a:r>
          </a:p>
        </p:txBody>
      </p:sp>
    </p:spTree>
    <p:extLst>
      <p:ext uri="{BB962C8B-B14F-4D97-AF65-F5344CB8AC3E}">
        <p14:creationId xmlns:p14="http://schemas.microsoft.com/office/powerpoint/2010/main" val="27070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Other considerations</a:t>
            </a:r>
          </a:p>
          <a:p>
            <a:pPr lvl="1">
              <a:defRPr/>
            </a:pPr>
            <a:r>
              <a:rPr lang="en-US" dirty="0" smtClean="0"/>
              <a:t>Describing the customer</a:t>
            </a:r>
          </a:p>
          <a:p>
            <a:pPr lvl="2">
              <a:defRPr/>
            </a:pPr>
            <a:r>
              <a:rPr lang="en-US" dirty="0" smtClean="0"/>
              <a:t>How do we identify them?</a:t>
            </a:r>
          </a:p>
          <a:p>
            <a:pPr lvl="3">
              <a:defRPr/>
            </a:pPr>
            <a:r>
              <a:rPr lang="en-US" dirty="0" smtClean="0"/>
              <a:t>Demographics, geographic, psychographic</a:t>
            </a:r>
          </a:p>
          <a:p>
            <a:pPr lvl="3">
              <a:defRPr/>
            </a:pPr>
            <a:r>
              <a:rPr lang="en-US" dirty="0" smtClean="0"/>
              <a:t>Product usage</a:t>
            </a:r>
          </a:p>
          <a:p>
            <a:pPr lvl="2">
              <a:defRPr/>
            </a:pPr>
            <a:r>
              <a:rPr lang="en-US" dirty="0" smtClean="0"/>
              <a:t>Who is involved in the purchase decision</a:t>
            </a:r>
          </a:p>
          <a:p>
            <a:pPr lvl="3">
              <a:defRPr/>
            </a:pPr>
            <a:r>
              <a:rPr lang="en-US" dirty="0" smtClean="0"/>
              <a:t>One vs. many </a:t>
            </a:r>
          </a:p>
          <a:p>
            <a:pPr lvl="1">
              <a:defRPr/>
            </a:pPr>
            <a:r>
              <a:rPr lang="en-US" dirty="0" smtClean="0"/>
              <a:t>Use of the product</a:t>
            </a:r>
          </a:p>
          <a:p>
            <a:pPr lvl="2">
              <a:defRPr/>
            </a:pPr>
            <a:r>
              <a:rPr lang="en-US" dirty="0" smtClean="0"/>
              <a:t>Actual purchase - #, other products, purchase situation</a:t>
            </a:r>
          </a:p>
          <a:p>
            <a:pPr lvl="2">
              <a:defRPr/>
            </a:pPr>
            <a:r>
              <a:rPr lang="en-US" dirty="0" smtClean="0"/>
              <a:t>Product consumption – amount consumed, consumption situation</a:t>
            </a:r>
          </a:p>
          <a:p>
            <a:pPr lvl="2">
              <a:defRPr/>
            </a:pPr>
            <a:r>
              <a:rPr lang="en-US" dirty="0" smtClean="0"/>
              <a:t>Post consumption </a:t>
            </a:r>
          </a:p>
        </p:txBody>
      </p:sp>
    </p:spTree>
    <p:extLst>
      <p:ext uri="{BB962C8B-B14F-4D97-AF65-F5344CB8AC3E}">
        <p14:creationId xmlns:p14="http://schemas.microsoft.com/office/powerpoint/2010/main" val="31791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Other considerations</a:t>
            </a:r>
          </a:p>
          <a:p>
            <a:pPr lvl="1">
              <a:defRPr/>
            </a:pPr>
            <a:r>
              <a:rPr lang="en-US" dirty="0" smtClean="0"/>
              <a:t>Purchase motivation</a:t>
            </a:r>
          </a:p>
          <a:p>
            <a:pPr lvl="2">
              <a:defRPr/>
            </a:pPr>
            <a:r>
              <a:rPr lang="en-US" dirty="0" smtClean="0"/>
              <a:t>Product’s competitive advantage</a:t>
            </a:r>
          </a:p>
          <a:p>
            <a:pPr lvl="2">
              <a:defRPr/>
            </a:pPr>
            <a:r>
              <a:rPr lang="en-US" dirty="0" smtClean="0"/>
              <a:t>Nature of the relationship (transaction vs. relational)</a:t>
            </a:r>
          </a:p>
          <a:p>
            <a:pPr lvl="2">
              <a:defRPr/>
            </a:pPr>
            <a:r>
              <a:rPr lang="en-US" dirty="0" smtClean="0"/>
              <a:t>Change in future needs</a:t>
            </a:r>
          </a:p>
          <a:p>
            <a:pPr lvl="2">
              <a:defRPr/>
            </a:pPr>
            <a:r>
              <a:rPr lang="en-US" dirty="0" smtClean="0"/>
              <a:t>Reasons they would not purchase</a:t>
            </a:r>
          </a:p>
          <a:p>
            <a:pPr lvl="1">
              <a:defRPr/>
            </a:pPr>
            <a:r>
              <a:rPr lang="en-US" dirty="0" smtClean="0"/>
              <a:t>Channels of distribution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Retailers where product is purchased</a:t>
            </a:r>
          </a:p>
          <a:p>
            <a:pPr lvl="2">
              <a:defRPr/>
            </a:pPr>
            <a:r>
              <a:rPr lang="en-US" dirty="0" smtClean="0"/>
              <a:t>Trends within the industry</a:t>
            </a:r>
          </a:p>
          <a:p>
            <a:pPr lvl="1">
              <a:defRPr/>
            </a:pPr>
            <a:r>
              <a:rPr lang="en-US" dirty="0" smtClean="0"/>
              <a:t>Time of purchase</a:t>
            </a:r>
          </a:p>
          <a:p>
            <a:pPr lvl="2">
              <a:defRPr/>
            </a:pPr>
            <a:r>
              <a:rPr lang="en-US" dirty="0" smtClean="0"/>
              <a:t>Firm can drive sales with communication and promotion mix</a:t>
            </a:r>
          </a:p>
          <a:p>
            <a:pPr lvl="2">
              <a:defRPr/>
            </a:pPr>
            <a:r>
              <a:rPr lang="en-US" dirty="0" smtClean="0"/>
              <a:t>External considerations such as seasonality and competition</a:t>
            </a:r>
          </a:p>
        </p:txBody>
      </p:sp>
    </p:spTree>
    <p:extLst>
      <p:ext uri="{BB962C8B-B14F-4D97-AF65-F5344CB8AC3E}">
        <p14:creationId xmlns:p14="http://schemas.microsoft.com/office/powerpoint/2010/main" val="35947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Buyer personas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749" y="914400"/>
            <a:ext cx="7182772" cy="5476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453" y="2286000"/>
            <a:ext cx="414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Provides a sketch of the different segments of your market.</a:t>
            </a:r>
          </a:p>
          <a:p>
            <a:endParaRPr lang="en-US" dirty="0"/>
          </a:p>
          <a:p>
            <a:r>
              <a:rPr lang="en-US" dirty="0" smtClean="0"/>
              <a:t>You should give each persona a name and include specifics 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Motivations/Lifestyles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Needs/Attributes Desired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Challenges and how you address those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Marketing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Elevator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Influences in the decision-making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86749" y="6379428"/>
            <a:ext cx="8146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https://socialamyw.files.wordpress.com/2016/03/buyerpersona4.jpg?w=665&amp;h=507</a:t>
            </a:r>
          </a:p>
        </p:txBody>
      </p:sp>
    </p:spTree>
    <p:extLst>
      <p:ext uri="{BB962C8B-B14F-4D97-AF65-F5344CB8AC3E}">
        <p14:creationId xmlns:p14="http://schemas.microsoft.com/office/powerpoint/2010/main" val="98805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Healthcare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643841" y="2181225"/>
            <a:ext cx="4904317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3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94" t="21068" r="11341" b="9979"/>
          <a:stretch/>
        </p:blipFill>
        <p:spPr>
          <a:xfrm>
            <a:off x="1657340" y="840658"/>
            <a:ext cx="8755021" cy="58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387</Words>
  <Application>Microsoft Office PowerPoint</Application>
  <PresentationFormat>Widescreen</PresentationFormat>
  <Paragraphs>101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Wingdings 2</vt:lpstr>
      <vt:lpstr>ヒラギノ角ゴ Pro W3</vt:lpstr>
      <vt:lpstr>Dividend</vt:lpstr>
      <vt:lpstr>Customer Analysis</vt:lpstr>
      <vt:lpstr>Building Blocks of Marketing</vt:lpstr>
      <vt:lpstr>Four Bases of Segmentation</vt:lpstr>
      <vt:lpstr>Customers</vt:lpstr>
      <vt:lpstr>Customers</vt:lpstr>
      <vt:lpstr>Customers</vt:lpstr>
      <vt:lpstr>Buyer personas</vt:lpstr>
      <vt:lpstr>Example from Healthcare</vt:lpstr>
      <vt:lpstr>PowerPoint Presentation</vt:lpstr>
      <vt:lpstr>PowerPoint Presentation</vt:lpstr>
      <vt:lpstr>Evaluation and Selection of Target Market</vt:lpstr>
      <vt:lpstr>Selecting the Target Market</vt:lpstr>
      <vt:lpstr>Market Positioning</vt:lpstr>
      <vt:lpstr>PowerPoint Presentation</vt:lpstr>
      <vt:lpstr>Positioning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Analysis</dc:title>
  <dc:creator>Vincent, Leslie</dc:creator>
  <cp:lastModifiedBy>Gorjian, Mariam</cp:lastModifiedBy>
  <cp:revision>4</cp:revision>
  <dcterms:created xsi:type="dcterms:W3CDTF">2019-01-14T15:36:44Z</dcterms:created>
  <dcterms:modified xsi:type="dcterms:W3CDTF">2019-10-02T12:20:05Z</dcterms:modified>
</cp:coreProperties>
</file>